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9" r:id="rId1"/>
  </p:sldMasterIdLst>
  <p:sldIdLst>
    <p:sldId id="257" r:id="rId2"/>
    <p:sldId id="260" r:id="rId3"/>
    <p:sldId id="258" r:id="rId4"/>
    <p:sldId id="259" r:id="rId5"/>
  </p:sldIdLst>
  <p:sldSz cx="9144000" cy="6858000" type="screen4x3"/>
  <p:notesSz cx="6858000" cy="9144000"/>
  <p:embeddedFontLst>
    <p:embeddedFont>
      <p:font typeface=".VnBahamasBH" panose="020BE200000000000000" pitchFamily="34" charset="0"/>
      <p:bold r:id="rId6"/>
    </p:embeddedFont>
    <p:embeddedFont>
      <p:font typeface=".VnSouthern" panose="020B7200000000000000" pitchFamily="34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.VnSouthern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.VnSouthern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.VnSouthern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.VnSouthern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.VnSouthern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.VnSouthern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.VnSouthern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.VnSouthern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.VnSouthern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B098664C-3585-4542-A0AD-67CDDFB9CF06}"/>
              </a:ext>
            </a:extLst>
          </p:cNvPr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B5738FE7-6162-4BFC-9973-D4A5E7C826D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708EBE5A-516B-4645-AD08-505D259AE72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>
            <a:extLst>
              <a:ext uri="{FF2B5EF4-FFF2-40B4-BE49-F238E27FC236}">
                <a16:creationId xmlns:a16="http://schemas.microsoft.com/office/drawing/2014/main" id="{D72A2791-CC60-4C3E-8C38-FFF99467C3D8}"/>
              </a:ext>
            </a:extLst>
          </p:cNvPr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>
            <a:extLst>
              <a:ext uri="{FF2B5EF4-FFF2-40B4-BE49-F238E27FC236}">
                <a16:creationId xmlns:a16="http://schemas.microsoft.com/office/drawing/2014/main" id="{78AEB3F2-1A38-454A-BD45-32BBFF7C8C42}"/>
              </a:ext>
            </a:extLst>
          </p:cNvPr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ABAB0288-C6A3-4032-9CC8-0D405349F07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>
              <a:extLst>
                <a:ext uri="{FF2B5EF4-FFF2-40B4-BE49-F238E27FC236}">
                  <a16:creationId xmlns:a16="http://schemas.microsoft.com/office/drawing/2014/main" id="{113652F2-6A87-4957-AB6E-78FDD701B38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id="{1780A192-5547-4FE5-9C26-0CA4763FF61C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>
                <a:extLst>
                  <a:ext uri="{FF2B5EF4-FFF2-40B4-BE49-F238E27FC236}">
                    <a16:creationId xmlns:a16="http://schemas.microsoft.com/office/drawing/2014/main" id="{2CFF9A0A-9E76-4E5F-8FAC-41397F7D722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>
                <a:extLst>
                  <a:ext uri="{FF2B5EF4-FFF2-40B4-BE49-F238E27FC236}">
                    <a16:creationId xmlns:a16="http://schemas.microsoft.com/office/drawing/2014/main" id="{604B144D-44A1-48F9-A36D-ED04982A192A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>
                <a:extLst>
                  <a:ext uri="{FF2B5EF4-FFF2-40B4-BE49-F238E27FC236}">
                    <a16:creationId xmlns:a16="http://schemas.microsoft.com/office/drawing/2014/main" id="{43FE9B8E-7082-43C6-87F0-C9A15C5CEC7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>
                <a:extLst>
                  <a:ext uri="{FF2B5EF4-FFF2-40B4-BE49-F238E27FC236}">
                    <a16:creationId xmlns:a16="http://schemas.microsoft.com/office/drawing/2014/main" id="{D7460D67-0177-4B17-A63B-35E74628D3B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id="{E26A4F1A-2241-4890-9F70-3B7CE4F413F0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>
            <a:extLst>
              <a:ext uri="{FF2B5EF4-FFF2-40B4-BE49-F238E27FC236}">
                <a16:creationId xmlns:a16="http://schemas.microsoft.com/office/drawing/2014/main" id="{147BD81C-5D12-4117-B034-69E91D98DB40}"/>
              </a:ext>
            </a:extLst>
          </p:cNvPr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BA17B12E-5CBB-4434-BA7D-3ECFE9A235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FC33268-5596-4E76-9B68-B226785A939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A46DB039-0BC5-4E8E-99C1-3DA7BDEAB8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882B43CB-3AE1-4E2C-B49C-46528474F4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53D954FE-4C68-4ADB-825F-F3F5210383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1B79DDA9-399D-411D-B898-E195284323B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21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1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>
            <a:extLst>
              <a:ext uri="{FF2B5EF4-FFF2-40B4-BE49-F238E27FC236}">
                <a16:creationId xmlns:a16="http://schemas.microsoft.com/office/drawing/2014/main" id="{34C421D3-DCC6-4070-98FF-98539E2957B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>
            <a:extLst>
              <a:ext uri="{FF2B5EF4-FFF2-40B4-BE49-F238E27FC236}">
                <a16:creationId xmlns:a16="http://schemas.microsoft.com/office/drawing/2014/main" id="{D95E5C85-7B09-4770-BEEB-CAC82EF7244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AFBFD7-920C-40C2-8C0C-0A5C6C62E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" name="Rectangle 26">
            <a:extLst>
              <a:ext uri="{FF2B5EF4-FFF2-40B4-BE49-F238E27FC236}">
                <a16:creationId xmlns:a16="http://schemas.microsoft.com/office/drawing/2014/main" id="{9AE4F971-5A34-44C8-B4C2-5A416101722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90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F466C302-D9BC-4C0B-9765-DFD55B9FBE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D0E6A7A2-BC4F-4621-9C18-1C34740B48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3529BE31-BA48-4171-80FF-4381ECDD1C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0F97A-2AA8-4AC9-B12A-F0A0ED79C4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7268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EB0F6CD5-7FC3-466A-813C-EC78048B98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181BBF48-423F-44CF-9A74-C63C6399EF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97EF53EB-9985-4A75-8518-AA09ECEF9B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5E9B5-6C7A-4E7D-88B9-DDE3AB0D8B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832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F8189DB1-54D7-49BB-B1D3-C122CDEF48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F68FF9BF-A980-4CAA-AE25-180F509A0A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907E5F99-63AA-44A7-8356-200FA8E9FE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54CAB2-0116-4FCA-A4BF-BB46496C68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528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01A78B64-2E44-45BB-9A08-0B855CB938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C3B78742-0106-4692-A3BA-EB8F86DEC9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036AD6A2-19BC-4613-A25C-7541570E4D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E53AE0-5DBD-45B1-85B4-F07CD1485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0330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EC55582C-9F25-430B-A7E0-F0BA0AF619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F9DA800E-590F-4406-A956-049807B43B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8377FEE0-460B-48D5-BCAB-2CA3A18D23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53C7F5-B47F-482B-A1A2-C288DFAD3B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75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6390A96F-4EE8-4DB3-91D4-B423375114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70C164BB-8C87-4E7A-95AC-84698AE1EA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>
            <a:extLst>
              <a:ext uri="{FF2B5EF4-FFF2-40B4-BE49-F238E27FC236}">
                <a16:creationId xmlns:a16="http://schemas.microsoft.com/office/drawing/2014/main" id="{FD647DC9-251C-4171-8F6D-9187F7CAEE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3F9572-9D52-4D9B-BA9B-39DF4F76C9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669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2CA33433-CFAD-4227-8D19-5710C7742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C4E3DC31-C850-464B-8AB9-E59E485170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7D8C3D6E-E9B0-4B52-8B5F-D68C4A2B34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4004B7-EEB0-4BEC-8599-DFC3F0E4C9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434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8F88C3E5-033E-4551-9ECB-9EEDA69C86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78814215-C306-41AA-99BA-DCC18CA128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8C3A67B2-E035-4F75-B16B-433BA6FEC1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549D7-C356-4F2F-96B4-5F8FE011B3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946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330A2551-6C47-498D-883C-C96D5B8C9E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5D5B02D9-F474-4A8A-8902-586DAC417C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EE8975DC-0E59-4EC3-869D-9D998E8049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B623C-624D-454B-8040-398C0600A6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381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6EF27C22-7AF5-4C17-B0CA-A82102F322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6050D81C-9E51-4A86-9381-132D27C7AC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28CC82FC-5AD0-4000-B65F-D71C795C65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BC9EFA-44E2-4306-9013-48FA696A3F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326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761B607A-DCAA-4E05-AFEC-22D918D5781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171" name="Freeform 3">
              <a:extLst>
                <a:ext uri="{FF2B5EF4-FFF2-40B4-BE49-F238E27FC236}">
                  <a16:creationId xmlns:a16="http://schemas.microsoft.com/office/drawing/2014/main" id="{45864DAC-6FBD-40A1-BE71-35F366CDD2C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72" name="Freeform 4">
              <a:extLst>
                <a:ext uri="{FF2B5EF4-FFF2-40B4-BE49-F238E27FC236}">
                  <a16:creationId xmlns:a16="http://schemas.microsoft.com/office/drawing/2014/main" id="{C7B228F5-0CED-4072-AB70-9EFCB52F9D3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173" name="Freeform 5">
            <a:extLst>
              <a:ext uri="{FF2B5EF4-FFF2-40B4-BE49-F238E27FC236}">
                <a16:creationId xmlns:a16="http://schemas.microsoft.com/office/drawing/2014/main" id="{EDB5A853-BEC4-4161-AADD-9C2B4E45F382}"/>
              </a:ext>
            </a:extLst>
          </p:cNvPr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>
            <a:extLst>
              <a:ext uri="{FF2B5EF4-FFF2-40B4-BE49-F238E27FC236}">
                <a16:creationId xmlns:a16="http://schemas.microsoft.com/office/drawing/2014/main" id="{AB5A9C10-0E59-4B3F-80FF-FB135567F32A}"/>
              </a:ext>
            </a:extLst>
          </p:cNvPr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7175" name="Freeform 7">
              <a:extLst>
                <a:ext uri="{FF2B5EF4-FFF2-40B4-BE49-F238E27FC236}">
                  <a16:creationId xmlns:a16="http://schemas.microsoft.com/office/drawing/2014/main" id="{68E887AE-9E1D-4434-80CA-988FEDD9744C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>
              <a:extLst>
                <a:ext uri="{FF2B5EF4-FFF2-40B4-BE49-F238E27FC236}">
                  <a16:creationId xmlns:a16="http://schemas.microsoft.com/office/drawing/2014/main" id="{4FE1E811-6E41-4CE0-8AE1-A9A49D5221B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7177" name="Freeform 9">
                <a:extLst>
                  <a:ext uri="{FF2B5EF4-FFF2-40B4-BE49-F238E27FC236}">
                    <a16:creationId xmlns:a16="http://schemas.microsoft.com/office/drawing/2014/main" id="{372EF116-86BC-494F-B23B-587A4DEA0FB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78" name="Freeform 10">
                <a:extLst>
                  <a:ext uri="{FF2B5EF4-FFF2-40B4-BE49-F238E27FC236}">
                    <a16:creationId xmlns:a16="http://schemas.microsoft.com/office/drawing/2014/main" id="{0B9DBC82-5E58-4259-9A5D-55CB714CE54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79" name="Freeform 11">
                <a:extLst>
                  <a:ext uri="{FF2B5EF4-FFF2-40B4-BE49-F238E27FC236}">
                    <a16:creationId xmlns:a16="http://schemas.microsoft.com/office/drawing/2014/main" id="{06C0EB44-5B7D-40CC-ADAA-CDF6F156640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80" name="Freeform 12">
                <a:extLst>
                  <a:ext uri="{FF2B5EF4-FFF2-40B4-BE49-F238E27FC236}">
                    <a16:creationId xmlns:a16="http://schemas.microsoft.com/office/drawing/2014/main" id="{5FCC9A87-CFC7-4DBE-AAFE-CA6EFBA6F2A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81" name="Freeform 13">
                <a:extLst>
                  <a:ext uri="{FF2B5EF4-FFF2-40B4-BE49-F238E27FC236}">
                    <a16:creationId xmlns:a16="http://schemas.microsoft.com/office/drawing/2014/main" id="{4A13D121-6B65-40FC-A715-38E8FF95BE3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182" name="Freeform 14">
              <a:extLst>
                <a:ext uri="{FF2B5EF4-FFF2-40B4-BE49-F238E27FC236}">
                  <a16:creationId xmlns:a16="http://schemas.microsoft.com/office/drawing/2014/main" id="{AC78704E-4F99-4265-9289-8D5127E8569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>
            <a:extLst>
              <a:ext uri="{FF2B5EF4-FFF2-40B4-BE49-F238E27FC236}">
                <a16:creationId xmlns:a16="http://schemas.microsoft.com/office/drawing/2014/main" id="{62EF1122-7CC3-4714-BAD8-0945901766F0}"/>
              </a:ext>
            </a:extLst>
          </p:cNvPr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7184" name="Freeform 16">
              <a:extLst>
                <a:ext uri="{FF2B5EF4-FFF2-40B4-BE49-F238E27FC236}">
                  <a16:creationId xmlns:a16="http://schemas.microsoft.com/office/drawing/2014/main" id="{25F832CE-0CC4-4E7C-9BE6-8C81E49D2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5" name="Freeform 17">
              <a:extLst>
                <a:ext uri="{FF2B5EF4-FFF2-40B4-BE49-F238E27FC236}">
                  <a16:creationId xmlns:a16="http://schemas.microsoft.com/office/drawing/2014/main" id="{63211A23-040D-48DE-B782-1B084BB04C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6" name="Freeform 18">
              <a:extLst>
                <a:ext uri="{FF2B5EF4-FFF2-40B4-BE49-F238E27FC236}">
                  <a16:creationId xmlns:a16="http://schemas.microsoft.com/office/drawing/2014/main" id="{C9991F77-ECBE-4293-868A-4CBD6A544B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7" name="Freeform 19">
              <a:extLst>
                <a:ext uri="{FF2B5EF4-FFF2-40B4-BE49-F238E27FC236}">
                  <a16:creationId xmlns:a16="http://schemas.microsoft.com/office/drawing/2014/main" id="{353CDD26-DAE5-4178-BC32-34F42E946AB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8" name="Freeform 20">
              <a:extLst>
                <a:ext uri="{FF2B5EF4-FFF2-40B4-BE49-F238E27FC236}">
                  <a16:creationId xmlns:a16="http://schemas.microsoft.com/office/drawing/2014/main" id="{73F470F2-CAA6-4FEB-BDD8-5DCE22536E6E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9" name="Freeform 21">
              <a:extLst>
                <a:ext uri="{FF2B5EF4-FFF2-40B4-BE49-F238E27FC236}">
                  <a16:creationId xmlns:a16="http://schemas.microsoft.com/office/drawing/2014/main" id="{BE4AF844-ECCF-4CCA-9A48-65AF688A7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190" name="Rectangle 22">
            <a:extLst>
              <a:ext uri="{FF2B5EF4-FFF2-40B4-BE49-F238E27FC236}">
                <a16:creationId xmlns:a16="http://schemas.microsoft.com/office/drawing/2014/main" id="{0EE6403B-1B4A-40CF-9DE3-31E4C82C12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1" name="Rectangle 23">
            <a:extLst>
              <a:ext uri="{FF2B5EF4-FFF2-40B4-BE49-F238E27FC236}">
                <a16:creationId xmlns:a16="http://schemas.microsoft.com/office/drawing/2014/main" id="{6D8DC2D8-7CDD-4745-B55B-EDC69C5E77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192" name="Rectangle 24">
            <a:extLst>
              <a:ext uri="{FF2B5EF4-FFF2-40B4-BE49-F238E27FC236}">
                <a16:creationId xmlns:a16="http://schemas.microsoft.com/office/drawing/2014/main" id="{D065FF7A-32C9-452A-A354-91FE6BEDF9D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93" name="Rectangle 25">
            <a:extLst>
              <a:ext uri="{FF2B5EF4-FFF2-40B4-BE49-F238E27FC236}">
                <a16:creationId xmlns:a16="http://schemas.microsoft.com/office/drawing/2014/main" id="{5AFEB2F3-842E-43DA-9D72-5E69C0FB4D7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94" name="Rectangle 26">
            <a:extLst>
              <a:ext uri="{FF2B5EF4-FFF2-40B4-BE49-F238E27FC236}">
                <a16:creationId xmlns:a16="http://schemas.microsoft.com/office/drawing/2014/main" id="{D4A98019-2EA6-4F73-850D-EAA5A2E1AC3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1389DA36-94FB-43CD-8F61-C014EE8380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B79F7DB-71D5-4CFA-84B3-F8E715B70F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i="0" u="none" strike="noStrike" baseline="0" dirty="0" err="1">
                <a:solidFill>
                  <a:srgbClr val="E3E3FF"/>
                </a:solidFill>
                <a:latin typeface="Times New Roman" panose="02020603050405020304" pitchFamily="18" charset="0"/>
              </a:rPr>
              <a:t>BÀI</a:t>
            </a:r>
            <a:r>
              <a:rPr lang="en-US" sz="3600" b="1" i="0" u="none" strike="noStrike" baseline="0" dirty="0">
                <a:solidFill>
                  <a:srgbClr val="E3E3FF"/>
                </a:solidFill>
                <a:latin typeface="Times New Roman" panose="02020603050405020304" pitchFamily="18" charset="0"/>
              </a:rPr>
              <a:t> 5. </a:t>
            </a:r>
            <a:r>
              <a:rPr lang="en-US" sz="3600" b="1" i="0" u="none" strike="noStrike" baseline="0" dirty="0" err="1">
                <a:solidFill>
                  <a:srgbClr val="E3E3FF"/>
                </a:solidFill>
                <a:latin typeface="Times New Roman" panose="02020603050405020304" pitchFamily="18" charset="0"/>
              </a:rPr>
              <a:t>NGÔN</a:t>
            </a:r>
            <a:r>
              <a:rPr lang="en-US" sz="3600" b="1" i="0" u="none" strike="noStrike" baseline="0" dirty="0">
                <a:solidFill>
                  <a:srgbClr val="E3E3FF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>
                <a:solidFill>
                  <a:srgbClr val="E3E3FF"/>
                </a:solidFill>
                <a:latin typeface="Times New Roman" panose="02020603050405020304" pitchFamily="18" charset="0"/>
              </a:rPr>
              <a:t>NGỮ</a:t>
            </a:r>
            <a:r>
              <a:rPr lang="en-US" sz="3600" b="1" i="0" u="none" strike="noStrike" baseline="0" dirty="0">
                <a:solidFill>
                  <a:srgbClr val="E3E3FF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>
                <a:solidFill>
                  <a:srgbClr val="E3E3FF"/>
                </a:solidFill>
                <a:latin typeface="Times New Roman" panose="02020603050405020304" pitchFamily="18" charset="0"/>
              </a:rPr>
              <a:t>LẬP</a:t>
            </a:r>
            <a:r>
              <a:rPr lang="en-US" sz="3600" b="1" i="0" u="none" strike="noStrike" baseline="0" dirty="0">
                <a:solidFill>
                  <a:srgbClr val="E3E3FF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>
                <a:solidFill>
                  <a:srgbClr val="E3E3FF"/>
                </a:solidFill>
                <a:latin typeface="Times New Roman" panose="02020603050405020304" pitchFamily="18" charset="0"/>
              </a:rPr>
              <a:t>TRÌNH</a:t>
            </a:r>
            <a:r>
              <a:rPr lang="en-US" sz="3200" dirty="0">
                <a:latin typeface=".VnBahamasBH" pitchFamily="34" charset="0"/>
              </a:rPr>
              <a:t> </a:t>
            </a:r>
          </a:p>
        </p:txBody>
      </p:sp>
      <p:sp>
        <p:nvSpPr>
          <p:cNvPr id="3082" name="AutoShape 10">
            <a:extLst>
              <a:ext uri="{FF2B5EF4-FFF2-40B4-BE49-F238E27FC236}">
                <a16:creationId xmlns:a16="http://schemas.microsoft.com/office/drawing/2014/main" id="{221CBEC7-AF24-4F07-B82B-4B26289DD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238" y="1476375"/>
            <a:ext cx="4419600" cy="2362200"/>
          </a:xfrm>
          <a:prstGeom prst="cloudCallout">
            <a:avLst>
              <a:gd name="adj1" fmla="val -30352"/>
              <a:gd name="adj2" fmla="val 84611"/>
            </a:avLst>
          </a:prstGeom>
          <a:gradFill rotWithShape="1">
            <a:gsLst>
              <a:gs pos="0">
                <a:schemeClr val="tx1"/>
              </a:gs>
              <a:gs pos="100000">
                <a:srgbClr val="FF33CC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.VnSouthern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Southern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9pPr>
          </a:lstStyle>
          <a:p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thế nào để máy tính hiểu và trực tiếp thực hiện được thuật toán?</a:t>
            </a:r>
          </a:p>
        </p:txBody>
      </p:sp>
      <p:sp>
        <p:nvSpPr>
          <p:cNvPr id="3083" name="Text Box 11">
            <a:extLst>
              <a:ext uri="{FF2B5EF4-FFF2-40B4-BE49-F238E27FC236}">
                <a16:creationId xmlns:a16="http://schemas.microsoft.com/office/drawing/2014/main" id="{1978138D-66AA-4A0F-87CB-732268D95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733800"/>
            <a:ext cx="4724400" cy="1938992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.VnSouthern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Southern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b="1" dirty="0">
                <a:solidFill>
                  <a:srgbClr val="FF3300"/>
                </a:solidFill>
                <a:sym typeface="Wingdings" panose="05000000000000000000" pitchFamily="2" charset="2"/>
              </a:rPr>
              <a:t> </a:t>
            </a: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 diễn tả thuật toán bằng một ngôn ngữ mà máy tính hiểu và thực hiện được. Ngôn ngữ đó gọi là </a:t>
            </a:r>
            <a:r>
              <a:rPr lang="vi-V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 ngữ lập trình.</a:t>
            </a: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3084" name="Picture 12" descr="DISK_1">
            <a:extLst>
              <a:ext uri="{FF2B5EF4-FFF2-40B4-BE49-F238E27FC236}">
                <a16:creationId xmlns:a16="http://schemas.microsoft.com/office/drawing/2014/main" id="{BF8D802E-579A-4178-ADC2-2D9FB7EDADB1}"/>
              </a:ext>
            </a:extLst>
          </p:cNvPr>
          <p:cNvPicPr>
            <a:picLocks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4724400"/>
            <a:ext cx="523875" cy="6572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animBg="1"/>
      <p:bldP spid="308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B0E98F2B-5B6F-429B-8B54-287B8A14D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57200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.VnSouthern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Southern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9pPr>
          </a:lstStyle>
          <a:p>
            <a:pPr rtl="0"/>
            <a:r>
              <a:rPr lang="en-US" sz="3200" b="1" i="0" u="none" strike="noStrike" kern="1200" baseline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Có</a:t>
            </a:r>
            <a:r>
              <a:rPr lang="en-US" sz="3200" b="1" i="0" u="none" strike="noStrike" kern="1200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ba</a:t>
            </a:r>
            <a:r>
              <a:rPr lang="en-US" sz="3200" b="1" i="0" u="none" strike="noStrike" kern="1200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loại</a:t>
            </a:r>
            <a:r>
              <a:rPr lang="en-US" sz="3200" b="1" i="0" u="none" strike="noStrike" kern="1200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ngôn</a:t>
            </a:r>
            <a:r>
              <a:rPr lang="en-US" sz="3200" b="1" i="0" u="none" strike="noStrike" kern="1200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ngữ</a:t>
            </a:r>
            <a:r>
              <a:rPr lang="en-US" sz="3200" b="1" i="0" u="none" strike="noStrike" kern="1200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lập</a:t>
            </a:r>
            <a:r>
              <a:rPr lang="en-US" sz="3200" b="1" i="0" u="none" strike="noStrike" kern="1200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trình</a:t>
            </a:r>
            <a:r>
              <a:rPr lang="en-US" sz="3200" b="1" i="0" u="none" strike="noStrike" kern="1200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6B05D84F-0A2B-4C63-8220-878B837FD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95400"/>
            <a:ext cx="4267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.VnSouthern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Southern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sz="2800" b="1" dirty="0"/>
              <a:t>A.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/>
              <a:t>	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9761E865-8AEF-49DD-AB53-4859F24F8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828800"/>
            <a:ext cx="7696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Southern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Southern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9pPr>
          </a:lstStyle>
          <a:p>
            <a:r>
              <a:rPr lang="vi-VN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Ưu điểm: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ngôn ngữ duy nhất máy tính có thể trực tiếp hiểu và thực hiện, cho phép khai thác triệt để và tối ưu khả năng của máy. </a:t>
            </a: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734B6021-BA34-4505-8C40-C037DC87A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733800"/>
            <a:ext cx="7696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Southern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Southern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9pPr>
          </a:lstStyle>
          <a:p>
            <a:r>
              <a:rPr lang="vi-VN" b="1" dirty="0">
                <a:solidFill>
                  <a:srgbClr val="FFFF00"/>
                </a:solidFill>
              </a:rPr>
              <a:t>Nhược điểm:</a:t>
            </a:r>
            <a:r>
              <a:rPr lang="vi-VN" b="1" dirty="0"/>
              <a:t> </a:t>
            </a:r>
          </a:p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Ngôn ngữ phức tạp, phụ thuộc nhiều vào phần cứng, chương trình viết mất nhiều công sức, cồng kềnh và khó hiệu chỉnh. </a:t>
            </a:r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AFF46DAA-0856-4AB6-9F93-06CCC05B1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638800"/>
            <a:ext cx="8229600" cy="9144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.VnSouthern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Southern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 i="1" dirty="0">
                <a:solidFill>
                  <a:srgbClr val="0000FF"/>
                </a:solidFill>
                <a:sym typeface="Wingdings" panose="05000000000000000000" pitchFamily="2" charset="2"/>
              </a:rPr>
              <a:t></a:t>
            </a:r>
            <a:r>
              <a:rPr lang="vi-VN" b="1" i="1" dirty="0"/>
              <a:t> </a:t>
            </a:r>
            <a:r>
              <a:rPr lang="vi-VN" b="1" i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vậy ngôn ngữ này không thích hợp với số đông người lập trình.</a:t>
            </a:r>
            <a:endParaRPr lang="en-US" altLang="en-US" sz="2800" b="1" i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/>
      <p:bldP spid="9223" grpId="0"/>
      <p:bldP spid="92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587AE2C-2645-4F9F-B148-B3C2AEE53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81000"/>
            <a:ext cx="4267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.VnSouthern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Southern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sz="2800" b="1" dirty="0"/>
              <a:t>B. </a:t>
            </a:r>
            <a:r>
              <a:rPr lang="en-US" sz="3200" b="1" i="0" u="none" strike="noStrike" kern="1200" baseline="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Hợp</a:t>
            </a:r>
            <a:r>
              <a:rPr lang="en-US" sz="3200" b="1" i="0" u="none" strike="noStrike" kern="1200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ngữ</a:t>
            </a:r>
            <a:r>
              <a:rPr lang="en-US" sz="3200" b="1" i="0" u="none" strike="noStrike" kern="1200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/>
              <a:t>	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F2A2861-AC28-4A34-BED8-D56E3218C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171575"/>
            <a:ext cx="7696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Southern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Southern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9pPr>
          </a:lstStyle>
          <a:p>
            <a:r>
              <a:rPr lang="vi-VN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Ưu điểm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ngôn ngữ kết hợp ngôn ngữ máy với ngôn ngữ tự nhiên của con người (thường là tiếng Anh) để thể hiện các lệnh.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3C90B43-4D10-4ED5-AB17-8FA09EE0B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117" y="3083778"/>
            <a:ext cx="7696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Southern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Southern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9pPr>
          </a:lstStyle>
          <a:p>
            <a:r>
              <a:rPr lang="vi-VN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Nhược điểm: </a:t>
            </a: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425D461-3656-4D9B-82B2-F9855D4E14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191000"/>
            <a:ext cx="8610600" cy="9144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.VnSouthern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Southern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 i="1" dirty="0">
                <a:solidFill>
                  <a:srgbClr val="3333FF"/>
                </a:solidFill>
                <a:sym typeface="Wingdings" panose="05000000000000000000" pitchFamily="2" charset="2"/>
              </a:rPr>
              <a:t>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alt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4DF2F35F-4DE3-49AA-A048-B7B92B322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81625"/>
            <a:ext cx="8610600" cy="12255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135003" dir="2471156" algn="ctr" rotWithShape="0">
              <a:schemeClr val="accent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 chương trình viết bằng hợp ngữ thực hiện được trên máy tính, nó cần được dịch ra ngôn ngữ máy bằng chương trình hợp dịch.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/>
      <p:bldP spid="4101" grpId="0" animBg="1"/>
      <p:bldP spid="410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7890450-4644-40EE-9E50-411FB1305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81000"/>
            <a:ext cx="7010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.VnSouthern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Southern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sz="2800" b="1" dirty="0"/>
              <a:t>C. </a:t>
            </a:r>
            <a:r>
              <a:rPr lang="en-US" sz="3200" b="1" i="0" u="none" strike="noStrike" kern="1200" baseline="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200" b="1" i="0" u="none" strike="noStrike" kern="1200" baseline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b="1" i="0" u="none" strike="noStrike" kern="1200" baseline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b="1" i="0" u="none" strike="noStrike" kern="1200" baseline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0" u="none" strike="noStrike" kern="1200" baseline="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/>
              <a:t>	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633B9E2-C6E4-4460-BEC6-1F87FCFFD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219200"/>
            <a:ext cx="7696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Southern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Southern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9pPr>
          </a:lstStyle>
          <a:p>
            <a:r>
              <a:rPr lang="vi-VN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Ưu điểm: </a:t>
            </a:r>
          </a:p>
          <a:p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ngôn ngữ ít phụ thuộc vào loại máy, chương trình viết ngắn gọn, dễ hiểu, dễ nâng cấp.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9A994CDB-2353-4329-AC76-4C2CEEDAC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648200"/>
            <a:ext cx="8839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Southern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Southern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9pPr>
          </a:lstStyle>
          <a:p>
            <a:r>
              <a:rPr lang="en-US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b="1" dirty="0"/>
              <a:t>Turbo Pascal, Visual Basic, Java, Delphi, C</a:t>
            </a:r>
            <a:r>
              <a:rPr lang="en-US" altLang="en-US" b="1" baseline="30000" dirty="0"/>
              <a:t>++</a:t>
            </a:r>
            <a:r>
              <a:rPr lang="en-US" altLang="en-US" b="1" dirty="0"/>
              <a:t>...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ACF985EA-DAB3-4464-8AAC-5A5B294A0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429000"/>
            <a:ext cx="8229600" cy="9144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.VnSouthern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Southern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Souther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Southern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altLang="en-US" sz="2800" b="1" i="1" dirty="0">
                <a:solidFill>
                  <a:srgbClr val="3333FF"/>
                </a:solidFill>
                <a:sym typeface="Wingdings" panose="05000000000000000000" pitchFamily="2" charset="2"/>
              </a:rPr>
              <a:t> </a:t>
            </a:r>
            <a:r>
              <a:rPr lang="vi-VN" b="1" i="1" dirty="0">
                <a:solidFill>
                  <a:srgbClr val="FF0000"/>
                </a:solidFill>
                <a:latin typeface="Times New Roman" panose="02020603050405020304" pitchFamily="18" charset="0"/>
                <a:ea typeface="Yu Gothic" panose="020B0400000000000000" pitchFamily="34" charset="-128"/>
                <a:cs typeface="Times New Roman" panose="02020603050405020304" pitchFamily="18" charset="0"/>
              </a:rPr>
              <a:t>Vì vậy ngôn ngữ này thích hợp với phần đông người lập trình.</a:t>
            </a:r>
            <a:endParaRPr lang="en-US" altLang="en-US" sz="2800" b="1" i="1" dirty="0">
              <a:solidFill>
                <a:srgbClr val="FF0000"/>
              </a:solidFill>
              <a:latin typeface="Times New Roman" panose="02020603050405020304" pitchFamily="18" charset="0"/>
              <a:ea typeface="Yu Gothic" panose="020B0400000000000000" pitchFamily="34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/>
      <p:bldP spid="5125" grpId="0" animBg="1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Southern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Southern" pitchFamily="34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117</TotalTime>
  <Words>300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Times New Roman</vt:lpstr>
      <vt:lpstr>Arial</vt:lpstr>
      <vt:lpstr>Wingdings</vt:lpstr>
      <vt:lpstr>.VnBahamasBH</vt:lpstr>
      <vt:lpstr>.VnSouthern</vt:lpstr>
      <vt:lpstr>Mountain Top</vt:lpstr>
      <vt:lpstr>BÀI 5. NGÔN NGỮ LẬP TRÌNH </vt:lpstr>
      <vt:lpstr>PowerPoint Presentation</vt:lpstr>
      <vt:lpstr>PowerPoint Presentation</vt:lpstr>
      <vt:lpstr>PowerPoint Presentation</vt:lpstr>
    </vt:vector>
  </TitlesOfParts>
  <Company>PDP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Bµi 5: Ng«n ng÷ lËp tr×nh</dc:title>
  <dc:creator>Soncan</dc:creator>
  <cp:lastModifiedBy>Admin</cp:lastModifiedBy>
  <cp:revision>29</cp:revision>
  <dcterms:created xsi:type="dcterms:W3CDTF">2006-04-02T00:10:50Z</dcterms:created>
  <dcterms:modified xsi:type="dcterms:W3CDTF">2021-11-04T07:49:33Z</dcterms:modified>
</cp:coreProperties>
</file>